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1.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2.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5" r:id="rId8"/>
    <p:sldMasterId id="2147484039" r:id="rId9"/>
    <p:sldMasterId id="2147484057" r:id="rId10"/>
    <p:sldMasterId id="2147484070" r:id="rId11"/>
    <p:sldMasterId id="2147484090" r:id="rId12"/>
    <p:sldMasterId id="2147484102" r:id="rId13"/>
    <p:sldMasterId id="2147484115" r:id="rId14"/>
    <p:sldMasterId id="2147484133" r:id="rId15"/>
    <p:sldMasterId id="2147484153" r:id="rId16"/>
  </p:sldMasterIdLst>
  <p:notesMasterIdLst>
    <p:notesMasterId r:id="rId46"/>
  </p:notesMasterIdLst>
  <p:handoutMasterIdLst>
    <p:handoutMasterId r:id="rId47"/>
  </p:handoutMasterIdLst>
  <p:sldIdLst>
    <p:sldId id="754" r:id="rId17"/>
    <p:sldId id="1147" r:id="rId18"/>
    <p:sldId id="1148" r:id="rId19"/>
    <p:sldId id="1078" r:id="rId20"/>
    <p:sldId id="862" r:id="rId21"/>
    <p:sldId id="1094" r:id="rId22"/>
    <p:sldId id="1107" r:id="rId23"/>
    <p:sldId id="1108" r:id="rId24"/>
    <p:sldId id="1109" r:id="rId25"/>
    <p:sldId id="1110" r:id="rId26"/>
    <p:sldId id="1111" r:id="rId27"/>
    <p:sldId id="1113" r:id="rId28"/>
    <p:sldId id="1114" r:id="rId29"/>
    <p:sldId id="1115" r:id="rId30"/>
    <p:sldId id="1116" r:id="rId31"/>
    <p:sldId id="1117" r:id="rId32"/>
    <p:sldId id="1118" r:id="rId33"/>
    <p:sldId id="1119" r:id="rId34"/>
    <p:sldId id="1120" r:id="rId35"/>
    <p:sldId id="1122" r:id="rId36"/>
    <p:sldId id="1106" r:id="rId37"/>
    <p:sldId id="1123" r:id="rId38"/>
    <p:sldId id="1124" r:id="rId39"/>
    <p:sldId id="1103" r:id="rId40"/>
    <p:sldId id="1098" r:id="rId41"/>
    <p:sldId id="1104" r:id="rId42"/>
    <p:sldId id="1099" r:id="rId43"/>
    <p:sldId id="1125" r:id="rId44"/>
    <p:sldId id="1149" r:id="rId4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3EB"/>
    <a:srgbClr val="EC6B6B"/>
    <a:srgbClr val="F8C3C3"/>
    <a:srgbClr val="760E0E"/>
    <a:srgbClr val="EB4B4B"/>
    <a:srgbClr val="F18787"/>
    <a:srgbClr val="D0591E"/>
    <a:srgbClr val="D6A300"/>
    <a:srgbClr val="E6AF00"/>
    <a:srgbClr val="C8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92" autoAdjust="0"/>
  </p:normalViewPr>
  <p:slideViewPr>
    <p:cSldViewPr snapToGrid="0">
      <p:cViewPr>
        <p:scale>
          <a:sx n="57" d="100"/>
          <a:sy n="57" d="100"/>
        </p:scale>
        <p:origin x="333" y="45"/>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dgm:t>
        <a:bodyPr/>
        <a:lstStyle/>
        <a:p>
          <a:r>
            <a:rPr lang="en-US">
              <a:solidFill>
                <a:schemeClr val="bg1"/>
              </a:solidFill>
            </a:rPr>
            <a:t>Trained a dense neural network model</a:t>
          </a: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dgm:t>
        <a:bodyPr/>
        <a:lstStyle/>
        <a:p>
          <a:endParaRPr lang="en-US"/>
        </a:p>
      </dgm:t>
    </dgm:pt>
    <dgm:pt modelId="{BDBE3C9B-DD74-49DF-B9AC-A98A916CD9B6}">
      <dgm:prSet/>
      <dgm:spPr/>
      <dgm:t>
        <a:bodyPr/>
        <a:lstStyle/>
        <a:p>
          <a:r>
            <a:rPr lang="en-US">
              <a:solidFill>
                <a:schemeClr val="bg1"/>
              </a:solidFill>
            </a:rPr>
            <a:t>Training accuracy was high</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dgm:t>
        <a:bodyPr/>
        <a:lstStyle/>
        <a:p>
          <a:endParaRPr lang="en-US"/>
        </a:p>
      </dgm:t>
    </dgm:pt>
    <dgm:pt modelId="{EE2186DF-3CA7-4FEE-94C6-7BF17F3C97FE}">
      <dgm:prSet/>
      <dgm:spPr/>
      <dgm:t>
        <a:bodyPr/>
        <a:lstStyle/>
        <a:p>
          <a:r>
            <a:rPr lang="en-US">
              <a:solidFill>
                <a:schemeClr val="bg1"/>
              </a:solidFill>
            </a:rPr>
            <a:t>Validation accuracy was low </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dgm:t>
        <a:bodyPr/>
        <a:lstStyle/>
        <a:p>
          <a:endParaRPr lang="en-US"/>
        </a:p>
      </dgm:t>
    </dgm:pt>
    <dgm:pt modelId="{B43425EF-6952-4AC7-97C0-A2EE26F3B4CB}">
      <dgm:prSet/>
      <dgm:spPr/>
      <dgm:t>
        <a:bodyPr/>
        <a:lstStyle/>
        <a:p>
          <a:r>
            <a:rPr lang="en-US">
              <a:solidFill>
                <a:schemeClr val="bg1"/>
              </a:solidFill>
            </a:rPr>
            <a:t>Evidence of overfitting</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D47F611A-9A1A-4B3E-84AD-7E6BE19786F5}" srcId="{264D6827-BBEB-4F43-AF00-6E05872AB0AE}" destId="{B43425EF-6952-4AC7-97C0-A2EE26F3B4CB}" srcOrd="3" destOrd="0" parTransId="{2B79B1F4-3CE6-4493-B610-6361F2C3D35F}" sibTransId="{29DA821A-DC73-4150-B8E3-2246A27235BB}"/>
    <dgm:cxn modelId="{E0414F1A-15BE-4042-A87A-1C88012D0D50}" type="presOf" srcId="{BDBE3C9B-DD74-49DF-B9AC-A98A916CD9B6}" destId="{718F0849-D3CF-4983-A8D3-622098330527}" srcOrd="1" destOrd="0" presId="urn:microsoft.com/office/officeart/2005/8/layout/vProcess5"/>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Trained a dense neural network model</a:t>
          </a:r>
        </a:p>
      </dsp:txBody>
      <dsp:txXfrm>
        <a:off x="23963" y="23963"/>
        <a:ext cx="7006940" cy="770237"/>
      </dsp:txXfrm>
    </dsp:sp>
    <dsp:sp modelId="{10A64044-2D13-4C03-86AF-42FE0760A50A}">
      <dsp:nvSpPr>
        <dsp:cNvPr id="0" name=""/>
        <dsp:cNvSpPr/>
      </dsp:nvSpPr>
      <dsp:spPr>
        <a:xfrm>
          <a:off x="666561" y="96692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Training accuracy was high</a:t>
          </a:r>
        </a:p>
      </dsp:txBody>
      <dsp:txXfrm>
        <a:off x="690524" y="990883"/>
        <a:ext cx="6712644" cy="770237"/>
      </dsp:txXfrm>
    </dsp:sp>
    <dsp:sp modelId="{7A32556B-9995-4068-A5DD-FCAE22AD0486}">
      <dsp:nvSpPr>
        <dsp:cNvPr id="0" name=""/>
        <dsp:cNvSpPr/>
      </dsp:nvSpPr>
      <dsp:spPr>
        <a:xfrm>
          <a:off x="1323173" y="193384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Validation accuracy was low </a:t>
          </a:r>
        </a:p>
      </dsp:txBody>
      <dsp:txXfrm>
        <a:off x="1347136" y="1957804"/>
        <a:ext cx="6722592" cy="770237"/>
      </dsp:txXfrm>
    </dsp:sp>
    <dsp:sp modelId="{EB00C2C8-D32B-4263-8284-5095A6798132}">
      <dsp:nvSpPr>
        <dsp:cNvPr id="0" name=""/>
        <dsp:cNvSpPr/>
      </dsp:nvSpPr>
      <dsp:spPr>
        <a:xfrm>
          <a:off x="1989734" y="290076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Evidence of overfitting</a:t>
          </a:r>
        </a:p>
      </dsp:txBody>
      <dsp:txXfrm>
        <a:off x="2013697" y="2924724"/>
        <a:ext cx="6712644" cy="770237"/>
      </dsp:txXfrm>
    </dsp:sp>
    <dsp:sp modelId="{25CAE8CC-5658-44CE-9A9C-84E230D9A9EC}">
      <dsp:nvSpPr>
        <dsp:cNvPr id="0" name=""/>
        <dsp:cNvSpPr/>
      </dsp:nvSpPr>
      <dsp:spPr>
        <a:xfrm>
          <a:off x="7427131" y="626638"/>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46787" y="626638"/>
        <a:ext cx="292494" cy="400184"/>
      </dsp:txXfrm>
    </dsp:sp>
    <dsp:sp modelId="{B2702E71-F591-493F-8BD9-B440193E7252}">
      <dsp:nvSpPr>
        <dsp:cNvPr id="0" name=""/>
        <dsp:cNvSpPr/>
      </dsp:nvSpPr>
      <dsp:spPr>
        <a:xfrm>
          <a:off x="8093692" y="159355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213348" y="1593559"/>
        <a:ext cx="292494" cy="400184"/>
      </dsp:txXfrm>
    </dsp:sp>
    <dsp:sp modelId="{39D7B1CF-AE20-457F-B436-EC40973812B3}">
      <dsp:nvSpPr>
        <dsp:cNvPr id="0" name=""/>
        <dsp:cNvSpPr/>
      </dsp:nvSpPr>
      <dsp:spPr>
        <a:xfrm>
          <a:off x="8750304" y="256047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69960" y="2560479"/>
        <a:ext cx="292494" cy="40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2/9/2021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convolutional neural networks. Whether you’re following our beginners series or are jumping straight into this lesson, welcome! Today we’re going to talk about how computers learn to see.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take our kernel and multiply each cell in the kernel with the respective cell in the window.</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1811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then going to total the results of that multiplication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move or window over by 1…</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and we repeat the process until we’ve calculated the convolution for the whole image.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parameters we can play with for convolution. One is stride, which is by how many cells should we move our window by when doing convolution. Let’s chop our heart in half to see what we mean. Oh no, broken heart!</a:t>
            </a:r>
          </a:p>
          <a:p>
            <a:r>
              <a:rPr lang="en-US" dirty="0"/>
              <a:t>Let’s assume we had the same kernel as before.</a:t>
            </a:r>
          </a:p>
          <a:p>
            <a:endParaRPr lang="en-US" dirty="0"/>
          </a:p>
          <a:p>
            <a:r>
              <a:rPr lang="en-US" dirty="0"/>
              <a:t>With a stride of 2, we skip starting convolution at every other column and every other row. When we do this, we also generate less data, which has pros and cons. The good is that means we have less data to analyze, but if we increase our stride too much, we might miss important information.</a:t>
            </a:r>
          </a:p>
          <a:p>
            <a:endParaRPr lang="en-US" dirty="0"/>
          </a:p>
          <a:p>
            <a:r>
              <a:rPr lang="en-US" dirty="0"/>
              <a:t>The other thing to look for is with a stride of 2, we don’t have enough columns to do a convolution for the right side our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enough data to make sure all pixels are used in convolution, or if we want the resulting image to be the same size as our input image, we can do something called padding. A quick and easy way to do this is called “zero” padding, where we add a border of zeros around our image. This can be sufficient in many cases, but in some where the image is small, it can have an impact on the convolution.</a:t>
            </a:r>
          </a:p>
          <a:p>
            <a:endParaRPr lang="en-US" dirty="0"/>
          </a:p>
          <a:p>
            <a:r>
              <a:rPr lang="en-US" dirty="0">
                <a:hlinkClick r:id="rId3"/>
              </a:rPr>
              <a:t>https://setosa.io/ev/image-kernels/</a:t>
            </a:r>
            <a:endParaRPr lang="en-US" dirty="0"/>
          </a:p>
          <a:p>
            <a:r>
              <a:rPr lang="en-US" dirty="0">
                <a:hlinkClick r:id="rId4"/>
              </a:rPr>
              <a:t>https://glassboxmedicine.com/2019/04/13/a-short-history-of-convolutional-neural-networks/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types of padding too. Many frameworks have “mirror padding” that instead duplicates the top and bottom rows, and the left and right columns.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50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So how does this apply to neural networks?</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neural networks, computer vision researchers would play around with the numbers within a kernel to see if it can be used to find any interesting features in images. So far, we’ve only used 3 x 3 kernels, but they can be any size, and researchers would try to do things like make a kernel that returned a high value if it convolved a cat ear. So, you could have a cat ear kernel, a cat nose kernel, a cat eye kernel, and if you ran all those through an image and found matches, you might guess there was a cat!</a:t>
            </a:r>
          </a:p>
          <a:p>
            <a:endParaRPr lang="en-US"/>
          </a:p>
          <a:p>
            <a:r>
              <a:rPr lang="en-US"/>
              <a:t>But as neural networks got more and more powerful, people made the connection that, woah. Kernels are these devices that multiply weights to an input, and then adds the results together. What else does that?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 yeah, neurons do that too! That’s exactly what Convolutional Neural Networks are. They map the inputs of a neuron to a kernel with trainable weights. </a:t>
            </a:r>
          </a:p>
          <a:p>
            <a:endParaRPr lang="en-US">
              <a:hlinkClick r:id="rId3"/>
            </a:endParaRPr>
          </a:p>
          <a:p>
            <a:r>
              <a:rPr lang="en-US"/>
              <a:t>Interesting history: </a:t>
            </a:r>
            <a:r>
              <a:rPr lang="en-US">
                <a:hlinkClick r:id="rId3"/>
              </a:rPr>
              <a:t>https://glassboxmedicine.com/2019/04/13/a-short-history-of-convolutional-neural-networks/</a:t>
            </a:r>
            <a:endParaRPr lang="en-US"/>
          </a:p>
          <a:p>
            <a:r>
              <a:rPr lang="en-US"/>
              <a:t>How backpropagation works for CNNs: </a:t>
            </a:r>
            <a:r>
              <a:rPr lang="en-US">
                <a:hlinkClick r:id="rId4"/>
              </a:rPr>
              <a:t>https://www.jefkine.com/general/2016/09/05/backpropagation-in-convolutional-neural-networks/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This is our new neural network architecture. This is a bit smaller than what we’ll do in the lab, but the structure is similar. First, we have our input image. We’re going to start with a variable number of convolutional layers (in this case 2 3x3x1 greyscale filters). We can have as many as we want, and each one of them is going to produce a new image by trying to extract interesting features out of the original image.</a:t>
            </a:r>
          </a:p>
          <a:p>
            <a:endParaRPr lang="en-US" dirty="0"/>
          </a:p>
          <a:p>
            <a:r>
              <a:rPr lang="en-US" dirty="0"/>
              <a:t>We’re then going to stack these images on top of each other, so we end up with a three-dimensional image, but not 3d in the way that humans perceive it. We can then send this new image through a new set of filters. When convolving, even though we’re technically doing a 2D convolution because we’re in black and white, we’re actually convolving a 3D object that is our window size by the number of stacked images. Because we have two stacked images, our kernels are digesting a 3x3x2 slice of the stacked images. In the picture above, we have 2 3x3x2 filters.</a:t>
            </a:r>
          </a:p>
          <a:p>
            <a:endParaRPr lang="en-US" dirty="0"/>
          </a:p>
          <a:p>
            <a:r>
              <a:rPr lang="en-US" dirty="0"/>
              <a:t>When we’re done convolving, we’ll flatten everything out, and feed the results through our neural net as normal.</a:t>
            </a:r>
          </a:p>
          <a:p>
            <a:endParaRPr lang="en-US" dirty="0"/>
          </a:p>
          <a:p>
            <a:r>
              <a:rPr lang="en-US" dirty="0"/>
              <a:t>It used to be that data scientists would toy around with the kernel sizes more, and that’s still useful in some cases, but empirically, sticking with 3x3 works well. Let’s go back to computer vision theory to understand why.</a:t>
            </a:r>
          </a:p>
          <a:p>
            <a:endParaRPr lang="en-US" dirty="0"/>
          </a:p>
          <a:p>
            <a:r>
              <a:rPr lang="en-US" dirty="0"/>
              <a:t>Great stack overflow on how to visualize kernels: </a:t>
            </a:r>
            <a:r>
              <a:rPr lang="en-US" dirty="0">
                <a:hlinkClick r:id="rId3"/>
              </a:rPr>
              <a:t>https://stackoverflow.com/questions/43305891/how-to-correctly-get-layer-weights-from-conv2d-in-keras</a:t>
            </a:r>
            <a:endParaRPr lang="en-US" dirty="0"/>
          </a:p>
          <a:p>
            <a:r>
              <a:rPr lang="en-US" dirty="0"/>
              <a:t>Another stack overflow on the dimensions of the kernels: </a:t>
            </a:r>
            <a:r>
              <a:rPr lang="en-US" dirty="0">
                <a:hlinkClick r:id="rId4"/>
              </a:rPr>
              <a:t>https://stackoverflow.com/questions/46480699/why-are-my-keras-conv2d-kernels-3-dimensional#:~:text=I%20understand%20the%20mechanics%20of,kernels%20of%20size(7x7x8).</a:t>
            </a:r>
            <a:endParaRPr lang="en-US" dirty="0"/>
          </a:p>
          <a:p>
            <a:endParaRPr lang="en-US" dirty="0"/>
          </a:p>
          <a:p>
            <a:r>
              <a:rPr lang="en-US" dirty="0"/>
              <a:t>A more advanced topic, but here we’re doing conventional convolution, but there are many ways to do it.</a:t>
            </a:r>
          </a:p>
          <a:p>
            <a:r>
              <a:rPr lang="en-US" dirty="0"/>
              <a:t>An article diving into the different types: </a:t>
            </a:r>
            <a:r>
              <a:rPr lang="en-US" dirty="0">
                <a:hlinkClick r:id="rId5"/>
              </a:rPr>
              <a:t>https://towardsdatascience.com/a-comprehensive-introduction-to-different-types-of-convolutions-in-deep-learning-669281e58215</a:t>
            </a:r>
            <a:endParaRPr lang="en-US" dirty="0"/>
          </a:p>
          <a:p>
            <a:r>
              <a:rPr lang="en-US" dirty="0"/>
              <a:t>An article explaining the math: </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researchers first came up with these kernels before neural networks, they also realized that you can use them to essentially calculate the derivative of these images. What in the world does that mean? Well there is a special class of kernels that can pick up edges, places where the change in color of an image is changing rapidly. For instance, the kernel on the left picks ups vertical edges and the kernel on the right picks up horizontal edges </a:t>
            </a:r>
          </a:p>
          <a:p>
            <a:r>
              <a:rPr lang="en-US" dirty="0"/>
              <a:t>(notice how the horizontal lines are gone in the left? That’s because if there’s a horizontal line, there’s no horizontal change). </a:t>
            </a:r>
          </a:p>
          <a:p>
            <a:endParaRPr lang="en-US" dirty="0"/>
          </a:p>
          <a:p>
            <a:r>
              <a:rPr lang="en-US" dirty="0"/>
              <a:t>By combining the information from both the horizontal and vertical changes, bam! We now have a direction of change for each point. (Ever thought of where the term “Color Gradient” comes from?)</a:t>
            </a:r>
          </a:p>
          <a:p>
            <a:endParaRPr lang="en-US" dirty="0"/>
          </a:p>
          <a:p>
            <a:r>
              <a:rPr lang="en-US" dirty="0"/>
              <a:t>We can do some cool things with this information, like be able to identify any circles in our image (like our marble from earlier), but rather than figure out the fancy math for this ourselves, we’ll let the neural network do it.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great demo website showing these concepts in action: </a:t>
            </a:r>
            <a:r>
              <a:rPr lang="en-US" dirty="0">
                <a:hlinkClick r:id="rId3"/>
              </a:rPr>
              <a:t>https://setosa.io/ev/image-kernels/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we’re willing to get weird for a second, the way artificial neural work is very similar to how our own brains processes images. Both our brain and the artificial brain will take the edge detectors and feed the results into the next layer which will detect intersections between edges and will be good at detecting textures and patterns. Those feed into the next layer and next layer, becoming more and more developed until entire objects can be recognized.</a:t>
            </a:r>
          </a:p>
          <a:p>
            <a:endParaRPr lang="en-US"/>
          </a:p>
          <a:p>
            <a:r>
              <a:rPr lang="en-US"/>
              <a:t>Here is the result of using four layers of three neurons each on our ASL dataset. Nothing too fancy here because our images are small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 so I also ran our marble through </a:t>
            </a:r>
            <a:r>
              <a:rPr lang="en-US" dirty="0">
                <a:latin typeface="Trebuchet MS"/>
                <a:hlinkClick r:id="rId3"/>
              </a:rPr>
              <a:t>https://deepdreamgenerator.com/</a:t>
            </a:r>
            <a:r>
              <a:rPr lang="en-US" dirty="0">
                <a:latin typeface="Trebuchet MS"/>
              </a:rPr>
              <a:t>, which is built using a much larger network on plenty of high-resolution photos of many types of objects. It will enhance the patterns or objects it’s able to detect. Any interpretation here is trying to mind read an artificial intelligence, which is as unscientific as it sounds, but I can almost make out a cartoon dog. Google’s inception network was originally trained on a lot of dog photos, so the tools to visualize the intermediate layers ended up displaying many dream-like dog photos.</a:t>
            </a:r>
          </a:p>
          <a:p>
            <a:endParaRPr lang="en-US" dirty="0">
              <a:latin typeface="Trebuchet MS"/>
            </a:endParaRPr>
          </a:p>
          <a:p>
            <a:r>
              <a:rPr lang="en-US" dirty="0">
                <a:hlinkClick r:id="rId4"/>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We’re almost ready for the next lab, there’s just a few more tricks to help us out.</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Pooling is where we look at all the values in our window and do a simple statistical computation. The most common one is Max Pooling where we take the largest value in the window and discard the rest. This trick is especially useful when working with large images because it’s a way to shrink images down to a smaller size, and smaller images mean less computation, which is quicker and cheaper.</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Dropout is another interesting tool which in a way, reflects ensemble learning. During training, we’re going to randomly shutoff neurons at a rate we specify, meaning, it’s unable to learn for that step of training. This prevents overfitting be eliminating overreliance on any particular input or neuron. Just be careful not to set the rate to 1! Then all the neurons will be shut off, and the model won’t be able to learn.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During validation or prediction, all the neurons are then turned back on.</a:t>
            </a:r>
          </a:p>
          <a:p>
            <a:endParaRPr lang="en-US" dirty="0"/>
          </a:p>
          <a:p>
            <a:r>
              <a:rPr lang="en-US" dirty="0">
                <a:hlinkClick r:id="rId3"/>
              </a:rPr>
              <a:t>https://www.tensorflow.org/api_docs/python/tf/nn/dropout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a:t>Ok, so here’s the network we’ll be using in the next lab!</a:t>
            </a:r>
          </a:p>
          <a:p>
            <a:pPr marL="0" indent="0">
              <a:buFontTx/>
              <a:buNone/>
            </a:pPr>
            <a:endParaRPr lang="en-US" sz="1100"/>
          </a:p>
          <a:p>
            <a:pPr marL="0" indent="0">
              <a:buFontTx/>
              <a:buNone/>
            </a:pPr>
            <a:r>
              <a:rPr lang="en-US" sz="1100"/>
              <a:t>We’re also going to do something called batch normalization, where we normalize the amount weights change between layers during training. Batch normalization was made to prevent something called internal covariate shift, but turns out, it doesn’t actually do that. Even so, empirically it seems to help with object detection networks.</a:t>
            </a:r>
          </a:p>
          <a:p>
            <a:pPr marL="0" indent="0">
              <a:buFontTx/>
              <a:buNone/>
            </a:pPr>
            <a:endParaRPr lang="en-US" sz="1100">
              <a:hlinkClick r:id="rId3"/>
            </a:endParaRPr>
          </a:p>
          <a:p>
            <a:pPr marL="0" indent="0">
              <a:buFontTx/>
              <a:buNone/>
            </a:pPr>
            <a:r>
              <a:rPr lang="en-US">
                <a:hlinkClick r:id="rId3"/>
              </a:rPr>
              <a:t>https://blog.paperspace.com/busting-the-myths-about-batch-normalization/</a:t>
            </a:r>
            <a:endParaRPr lang="en-US"/>
          </a:p>
          <a:p>
            <a:pPr marL="0" indent="0">
              <a:buFontTx/>
              <a:buNone/>
            </a:pPr>
            <a:r>
              <a:rPr lang="en-US">
                <a:hlinkClick r:id="rId4"/>
              </a:rPr>
              <a:t>https://papers.nips.cc/paper/7515-how-does-batch-normalization-help-optimization.pdf</a:t>
            </a:r>
            <a:endParaRPr lang="en-US" sz="1100"/>
          </a:p>
          <a:p>
            <a:pPr marL="0" indent="0">
              <a:buFontTx/>
              <a:buNone/>
            </a:pPr>
            <a:endParaRPr lang="en-US" sz="1100"/>
          </a:p>
          <a:p>
            <a:pPr marL="0" indent="0">
              <a:buFontTx/>
              <a:buNone/>
            </a:pPr>
            <a:r>
              <a:rPr lang="en-US" sz="1100"/>
              <a:t>So this is what we’ll do in the next lab:</a:t>
            </a:r>
          </a:p>
          <a:p>
            <a:pPr marL="342900" indent="-342900">
              <a:buFontTx/>
              <a:buChar char="-"/>
            </a:pPr>
            <a:endParaRPr lang="en-US" sz="1100"/>
          </a:p>
          <a:p>
            <a:pPr marL="342900" indent="-342900">
              <a:buFontTx/>
              <a:buChar char="-"/>
            </a:pPr>
            <a:r>
              <a:rPr lang="en-US" sz="1100"/>
              <a:t>Shape the data correctly</a:t>
            </a:r>
          </a:p>
          <a:p>
            <a:pPr marL="342900" indent="-342900">
              <a:buFontTx/>
              <a:buChar char="-"/>
            </a:pPr>
            <a:r>
              <a:rPr lang="en-US" sz="1100"/>
              <a:t>Create the CNN model</a:t>
            </a:r>
          </a:p>
          <a:p>
            <a:pPr marL="342900" indent="-342900">
              <a:buFontTx/>
              <a:buChar char="-"/>
            </a:pPr>
            <a:r>
              <a:rPr lang="en-US" sz="1100"/>
              <a:t>Train as before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found that our model was able to attain high accuracy with the training data, but not with the testing/validation data. We’re passing our image in as one long string of pixels. Why might that not be such a good idea? There is important information contained in how pixels are organized around each other. When we flatten the picture into a single array, we lose that information</a:t>
            </a:r>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It’s time to upgrade our model to one that’s designed for pulling spatial information out of an image</a:t>
            </a:r>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dirty="0"/>
          </a:p>
          <a:p>
            <a:r>
              <a:rPr lang="en-US" dirty="0">
                <a:latin typeface="Trebuchet MS"/>
              </a:rPr>
              <a:t>For example, let’s look at the blur, sharpen, brighten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is just a small matrix, blurring is a weighted averaging of the numbers that represent the pixels. Sharpen brightens the pixel in the center of it, but subtracts the pixels directly adjacent to it. Brighten makes the center pixel’s color values </a:t>
            </a:r>
            <a:r>
              <a:rPr lang="en-US" sz="1800" b="0" i="0" u="none" strike="noStrike" baseline="0" dirty="0">
                <a:latin typeface="URWPalladioL-Roma"/>
              </a:rPr>
              <a:t>bigger (if 255 is white) or smaller (if 0 is white). Darken does the opposite</a:t>
            </a:r>
            <a:r>
              <a:rPr lang="en-US" dirty="0"/>
              <a:t>.  Let’s take a look at a smaller image and break it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have a picture of a heart. Not obvious? Sorry, only had 6 x 6 pixels to work with.</a:t>
            </a:r>
          </a:p>
          <a:p>
            <a:r>
              <a:rPr lang="en-US"/>
              <a:t>We’re going to step through a convolution. The fancy star in the center is the convolution operator. The resulting image is going to be 4 x 4. It’ll be more obvious in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in the top left corner. We call the section that we’re about to convolve, the red box here, the window. Notice how it has the same shape as our kernel.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374863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2.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8.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2122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496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30240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268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35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7453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1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6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4562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3215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38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74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69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94443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3280528"/>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67059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873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1853035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9382673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3037132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5732122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4112037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28506709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5580034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1616963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766569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35373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316266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5606351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11874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58575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60277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12662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24323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78821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86443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592978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218897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3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91554985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392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566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88794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2924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5999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5114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3891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546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9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04074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5914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6652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6499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455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72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3512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9382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55655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8264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D38A022B-BB17-4452-BDDD-9B6BA53BDBAD}"/>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824E0528-DCD7-4B2E-A636-6BF24BCD3923}"/>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27F6E47-98C4-4D41-926E-8980EAFBB1F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B4C3DACD-F577-4C2C-BDC0-FBB5B5BD3CD9}"/>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307055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515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9551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74260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5805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BB22A098-59B3-4FBA-BAE8-B2CF136176C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98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9865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819C3478-F3FC-43D3-8979-A640004C8BB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7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19A86DC-ECC5-45C7-BC2A-59676DA882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0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19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3820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4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52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2FA215A-D71C-409E-A39F-BF60373FEF9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2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8421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200042"/>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3048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ransition - Green">
    <p:spTree>
      <p:nvGrpSpPr>
        <p:cNvPr id="1" name=""/>
        <p:cNvGrpSpPr/>
        <p:nvPr/>
      </p:nvGrpSpPr>
      <p:grpSpPr>
        <a:xfrm>
          <a:off x="0" y="0"/>
          <a:ext cx="0" cy="0"/>
          <a:chOff x="0" y="0"/>
          <a:chExt cx="0" cy="0"/>
        </a:xfrm>
      </p:grpSpPr>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35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419639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040532B0-18B4-4512-831A-3B1275731F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60181B24-4720-4E02-A4E7-C9E0197563B5}"/>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999F0F-60F3-454B-A069-A885DDC208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0ADF7F68-394A-4E75-BF98-90255027241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969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7709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20530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459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6D783A8-D0B7-45E8-AC6F-F898F1D7B9D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9163EDB0-BC45-497B-A193-1642CC74545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3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1C5E837F-32A3-4CD8-99FB-CF3E2F8177A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6F276-48F0-468A-93FF-C4E991D5AF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1EA23C83-D051-41C4-AFED-FE64F5322528}"/>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5CCD21-37B0-47AB-95CC-F27DB10F35F6}"/>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7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3053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30801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F74E33-2953-4094-8C12-7BB7CE97A15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56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1265DF54-79FC-43A7-BD18-1F92EE3BBB3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17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5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4988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06894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503420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517233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0809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38434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09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629549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923405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2/9/2021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724730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240160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44458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4513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CF5A0B08-9F4B-42DF-AD59-4913BB2F1D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2" name="Rectangle 11">
            <a:extLst>
              <a:ext uri="{FF2B5EF4-FFF2-40B4-BE49-F238E27FC236}">
                <a16:creationId xmlns:a16="http://schemas.microsoft.com/office/drawing/2014/main" id="{A23782B3-E71B-4E61-9FD2-31F1FAD79DBB}"/>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6A22A6-ABA6-4DA5-B56A-015DCA3769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4" name="Rectangle 4">
            <a:extLst>
              <a:ext uri="{FF2B5EF4-FFF2-40B4-BE49-F238E27FC236}">
                <a16:creationId xmlns:a16="http://schemas.microsoft.com/office/drawing/2014/main" id="{551B74F9-0659-441A-9C57-699D0F175A63}"/>
              </a:ext>
            </a:extLst>
          </p:cNvPr>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15" name="Title 304">
            <a:extLst>
              <a:ext uri="{FF2B5EF4-FFF2-40B4-BE49-F238E27FC236}">
                <a16:creationId xmlns:a16="http://schemas.microsoft.com/office/drawing/2014/main" id="{EBC61646-6BC6-4B5A-A4A2-4290474D7CB1}"/>
              </a:ext>
            </a:extLst>
          </p:cNvPr>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9812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7731B958-845C-476C-AB09-25832D28CF2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89331B47-6F75-415B-9234-0169096FE2B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ECA44A-BC2F-4573-945E-8CBAAD99EC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8315A692-3EAC-43B2-982A-5A733D3B3504}"/>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1749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533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
        <p:nvSpPr>
          <p:cNvPr id="6" name="Rectangle 5">
            <a:extLst>
              <a:ext uri="{FF2B5EF4-FFF2-40B4-BE49-F238E27FC236}">
                <a16:creationId xmlns:a16="http://schemas.microsoft.com/office/drawing/2014/main" id="{6FDB44B1-4EBF-4247-96C7-326E9425FFD7}"/>
              </a:ext>
            </a:extLst>
          </p:cNvPr>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50793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7E00AB57-3D8A-463A-9877-E9AA26357EC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9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5A4DB66E-5AA0-4150-A17B-1FB60025BBC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59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79793FD5-CC64-482F-BE23-288F4A17F0A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55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57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4756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
        <p:nvSpPr>
          <p:cNvPr id="5" name="Rectangle 4">
            <a:extLst>
              <a:ext uri="{FF2B5EF4-FFF2-40B4-BE49-F238E27FC236}">
                <a16:creationId xmlns:a16="http://schemas.microsoft.com/office/drawing/2014/main" id="{CB79CA53-64DC-41A8-B2C2-D41D3DE0311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4E4019-2D06-4B03-BA08-43B031A019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84925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588C90-3A7A-4FD1-B627-4B3E4492135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7995F489-8CD6-48E2-909B-426EC48C9F1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9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54F577-9212-4578-A465-905884C51D2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DC9B31B-C1FE-4E75-BF05-39A89EC3EB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D9C30FDC-128E-4C4F-81EF-15A0AA42CD0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FD6D73-CC79-4ABD-A0FE-6B5BBB6F4EE7}"/>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83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4537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68971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31255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3304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8174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3474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8823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208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375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2067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70410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37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49069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242269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23956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628281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39419151"/>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7008552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415345630"/>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60805115"/>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50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08778996"/>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66057099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940920"/>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1906298"/>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6872509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84759030"/>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62090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5338885"/>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400805296"/>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401173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6965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3492846"/>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9493057"/>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1638767"/>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02482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0854883"/>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65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67461654"/>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2913824"/>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2/9/2021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8172114"/>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1495195"/>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6854863"/>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56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0908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67658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1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image" Target="../media/image1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11.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11.pn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image" Target="../media/image1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1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2" Type="http://schemas.openxmlformats.org/officeDocument/2006/relationships/slideLayout" Target="../slideLayouts/slideLayout177.xml"/><Relationship Id="rId16" Type="http://schemas.openxmlformats.org/officeDocument/2006/relationships/image" Target="../media/image1.em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13.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e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emf"/><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7.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emf"/><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0.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11.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8.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11.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168" r:id="rId14"/>
    <p:sldLayoutId id="214748416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44298870"/>
      </p:ext>
    </p:extLst>
  </p:cSld>
  <p:clrMap bg1="lt1" tx1="dk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44052858"/>
      </p:ext>
    </p:extLst>
  </p:cSld>
  <p:clrMap bg1="dk2" tx1="lt1" bg2="dk1" tx2="lt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8814DEE9-81E9-4C94-B804-095CD0DAB03E}"/>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261973355"/>
      </p:ext>
    </p:extLst>
  </p:cSld>
  <p:clrMap bg1="dk2" tx1="lt1" bg2="dk1" tx2="lt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 id="214748415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F3C6A126-966E-40F4-93F7-1EA4FD4EAE9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893632910"/>
      </p:ext>
    </p:extLst>
  </p:cSld>
  <p:clrMap bg1="dk2" tx1="lt1" bg2="dk1"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2/9/2021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480427836"/>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856F1B4F-3E88-489A-93DE-126C89DAF858}"/>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538224512"/>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8822716"/>
      </p:ext>
    </p:extLst>
  </p:cSld>
  <p:clrMap bg1="dk2" tx1="lt1" bg2="dk1"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2/9/2021</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110440560"/>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2/9/2021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975397828"/>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182047299"/>
      </p:ext>
    </p:extLst>
  </p:cSld>
  <p:clrMap bg1="dk2" tx1="lt1" bg2="dk1" tx2="lt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80938711"/>
      </p:ext>
    </p:extLst>
  </p:cSld>
  <p:clrMap bg1="lt1" tx1="dk1" bg2="dk2"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0.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0.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49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0.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6A39A8DE-996D-4C9D-B266-E1B389FD34E8}"/>
              </a:ext>
            </a:extLst>
          </p:cNvPr>
          <p:cNvSpPr>
            <a:spLocks noGrp="1"/>
          </p:cNvSpPr>
          <p:nvPr>
            <p:ph type="subTitle" idx="1"/>
          </p:nvPr>
        </p:nvSpPr>
        <p:spPr/>
        <p:txBody>
          <a:bodyPr/>
          <a:lstStyle/>
          <a:p>
            <a:r>
              <a:rPr lang="en-US" sz="2000" dirty="0"/>
              <a:t>Part 3: Convolutional Neural Networks</a:t>
            </a:r>
          </a:p>
        </p:txBody>
      </p:sp>
      <p:sp>
        <p:nvSpPr>
          <p:cNvPr id="5" name="Title 10"/>
          <p:cNvSpPr>
            <a:spLocks noGrp="1"/>
          </p:cNvSpPr>
          <p:nvPr>
            <p:ph type="title"/>
          </p:nvPr>
        </p:nvSpPr>
        <p:spPr>
          <a:xfrm>
            <a:off x="685800" y="3362960"/>
            <a:ext cx="5815584" cy="1643255"/>
          </a:xfrm>
        </p:spPr>
        <p:txBody>
          <a:bodyPr wrap="square" anchor="b">
            <a:noAutofit/>
          </a:bodyPr>
          <a:lstStyle/>
          <a:p>
            <a:r>
              <a:rPr lang="en-GB" sz="4000" dirty="0"/>
              <a:t>Fundamentals of </a:t>
            </a:r>
            <a:br>
              <a:rPr lang="en-GB" sz="4000" dirty="0"/>
            </a:br>
            <a:r>
              <a:rPr lang="en-GB" sz="4000" dirty="0"/>
              <a:t>Deep Learning</a:t>
            </a:r>
            <a:endParaRPr lang="en-US" sz="4000"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1465078332"/>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dirty="0">
                        <a:solidFill>
                          <a:schemeClr val="bg1"/>
                        </a:solidFill>
                      </a:endParaRP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4096783992"/>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1254034" y="308610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1874522" y="308610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2495010" y="308610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1275809" y="3412675"/>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1896297" y="3412675"/>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2516785" y="3412675"/>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1336762" y="387423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1957250" y="387423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2577738" y="3874230"/>
            <a:ext cx="2177143" cy="5309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1513666" y="2882893"/>
            <a:ext cx="1233810" cy="341632"/>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dirty="0">
                <a:solidFill>
                  <a:schemeClr val="tx1"/>
                </a:solidFill>
              </a:rPr>
              <a:t>Multiply</a:t>
            </a:r>
          </a:p>
        </p:txBody>
      </p:sp>
    </p:spTree>
    <p:extLst>
      <p:ext uri="{BB962C8B-B14F-4D97-AF65-F5344CB8AC3E}">
        <p14:creationId xmlns:p14="http://schemas.microsoft.com/office/powerpoint/2010/main" val="37483586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461052730"/>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dirty="0">
                          <a:solidFill>
                            <a:schemeClr val="bg1"/>
                          </a:solidFill>
                        </a:rPr>
                        <a:t>.56</a:t>
                      </a: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675767819"/>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dirty="0">
                          <a:solidFill>
                            <a:schemeClr val="bg1"/>
                          </a:solidFill>
                        </a:rPr>
                        <a:t>.06</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a:stCxn id="4" idx="0"/>
          </p:cNvCxnSpPr>
          <p:nvPr/>
        </p:nvCxnSpPr>
        <p:spPr>
          <a:xfrm>
            <a:off x="5066936" y="2740261"/>
            <a:ext cx="2449803" cy="208239"/>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5066936" y="3383723"/>
            <a:ext cx="2449803" cy="78768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5533293" y="4131342"/>
            <a:ext cx="1233810" cy="341632"/>
          </a:xfrm>
          <a:prstGeom prst="rect">
            <a:avLst/>
          </a:prstGeom>
          <a:solidFill>
            <a:schemeClr val="accent5"/>
          </a:solidFill>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dirty="0">
                <a:solidFill>
                  <a:schemeClr val="tx1"/>
                </a:solidFill>
              </a:rPr>
              <a:t>Total</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3909627836"/>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1" dirty="0">
                          <a:solidFill>
                            <a:schemeClr val="bg1"/>
                          </a:solidFill>
                        </a:rPr>
                        <a:t>.57</a:t>
                      </a: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6" name="Table 12">
            <a:extLst>
              <a:ext uri="{FF2B5EF4-FFF2-40B4-BE49-F238E27FC236}">
                <a16:creationId xmlns:a16="http://schemas.microsoft.com/office/drawing/2014/main" id="{481F709D-FE99-4286-BEE3-1FFF7B55DC9F}"/>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935532454"/>
              </p:ext>
            </p:extLst>
          </p:nvPr>
        </p:nvGraphicFramePr>
        <p:xfrm>
          <a:off x="3931662" y="2763110"/>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bg1"/>
                          </a:solidFill>
                        </a:rPr>
                        <a:t>.13</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bg1"/>
                          </a:solidFill>
                        </a:rPr>
                        <a:t>.06</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23344924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09652888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b="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r>
                        <a:rPr lang="en-US" b="0">
                          <a:solidFill>
                            <a:schemeClr val="bg1"/>
                          </a:solidFill>
                        </a:rPr>
                        <a:t>.69</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r>
                        <a:rPr lang="en-US" b="0">
                          <a:solidFill>
                            <a:schemeClr val="bg1"/>
                          </a:solidFill>
                        </a:rPr>
                        <a:t>.64</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Convolved Image</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704D338D-9DDB-41E8-9ACD-302AD3D02FA6}"/>
              </a:ext>
            </a:extLst>
          </p:cNvPr>
          <p:cNvGraphicFramePr>
            <a:graphicFrameLocks noGrp="1"/>
          </p:cNvGraphicFramePr>
          <p:nvPr>
            <p:extLst>
              <p:ext uri="{D42A27DB-BD31-4B8C-83A1-F6EECF244321}">
                <p14:modId xmlns:p14="http://schemas.microsoft.com/office/powerpoint/2010/main" val="4091785588"/>
              </p:ext>
            </p:extLst>
          </p:nvPr>
        </p:nvGraphicFramePr>
        <p:xfrm>
          <a:off x="2260154" y="1295705"/>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3400303768"/>
                    </a:ext>
                  </a:extLst>
                </a:gridCol>
                <a:gridCol w="583809">
                  <a:extLst>
                    <a:ext uri="{9D8B030D-6E8A-4147-A177-3AD203B41FA5}">
                      <a16:colId xmlns:a16="http://schemas.microsoft.com/office/drawing/2014/main" val="3976695648"/>
                    </a:ext>
                  </a:extLst>
                </a:gridCol>
                <a:gridCol w="583809">
                  <a:extLst>
                    <a:ext uri="{9D8B030D-6E8A-4147-A177-3AD203B41FA5}">
                      <a16:colId xmlns:a16="http://schemas.microsoft.com/office/drawing/2014/main" val="661850272"/>
                    </a:ext>
                  </a:extLst>
                </a:gridCol>
                <a:gridCol w="583809">
                  <a:extLst>
                    <a:ext uri="{9D8B030D-6E8A-4147-A177-3AD203B41FA5}">
                      <a16:colId xmlns:a16="http://schemas.microsoft.com/office/drawing/2014/main" val="2415733752"/>
                    </a:ext>
                  </a:extLst>
                </a:gridCol>
                <a:gridCol w="583809">
                  <a:extLst>
                    <a:ext uri="{9D8B030D-6E8A-4147-A177-3AD203B41FA5}">
                      <a16:colId xmlns:a16="http://schemas.microsoft.com/office/drawing/2014/main" val="319380474"/>
                    </a:ext>
                  </a:extLst>
                </a:gridCol>
                <a:gridCol w="583809">
                  <a:extLst>
                    <a:ext uri="{9D8B030D-6E8A-4147-A177-3AD203B41FA5}">
                      <a16:colId xmlns:a16="http://schemas.microsoft.com/office/drawing/2014/main" val="821764631"/>
                    </a:ext>
                  </a:extLst>
                </a:gridCol>
              </a:tblGrid>
              <a:tr h="485238">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485238">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28" name="Table 27">
            <a:extLst>
              <a:ext uri="{FF2B5EF4-FFF2-40B4-BE49-F238E27FC236}">
                <a16:creationId xmlns:a16="http://schemas.microsoft.com/office/drawing/2014/main" id="{65B3349F-F20F-49F9-A19D-2A764A7C15BA}"/>
              </a:ext>
            </a:extLst>
          </p:cNvPr>
          <p:cNvGraphicFramePr>
            <a:graphicFrameLocks noGrp="1"/>
          </p:cNvGraphicFramePr>
          <p:nvPr>
            <p:extLst>
              <p:ext uri="{D42A27DB-BD31-4B8C-83A1-F6EECF244321}">
                <p14:modId xmlns:p14="http://schemas.microsoft.com/office/powerpoint/2010/main" val="3270396617"/>
              </p:ext>
            </p:extLst>
          </p:nvPr>
        </p:nvGraphicFramePr>
        <p:xfrm>
          <a:off x="2255759" y="2898842"/>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3400303768"/>
                    </a:ext>
                  </a:extLst>
                </a:gridCol>
                <a:gridCol w="583809">
                  <a:extLst>
                    <a:ext uri="{9D8B030D-6E8A-4147-A177-3AD203B41FA5}">
                      <a16:colId xmlns:a16="http://schemas.microsoft.com/office/drawing/2014/main" val="3976695648"/>
                    </a:ext>
                  </a:extLst>
                </a:gridCol>
                <a:gridCol w="583809">
                  <a:extLst>
                    <a:ext uri="{9D8B030D-6E8A-4147-A177-3AD203B41FA5}">
                      <a16:colId xmlns:a16="http://schemas.microsoft.com/office/drawing/2014/main" val="661850272"/>
                    </a:ext>
                  </a:extLst>
                </a:gridCol>
                <a:gridCol w="583809">
                  <a:extLst>
                    <a:ext uri="{9D8B030D-6E8A-4147-A177-3AD203B41FA5}">
                      <a16:colId xmlns:a16="http://schemas.microsoft.com/office/drawing/2014/main" val="2415733752"/>
                    </a:ext>
                  </a:extLst>
                </a:gridCol>
                <a:gridCol w="583809">
                  <a:extLst>
                    <a:ext uri="{9D8B030D-6E8A-4147-A177-3AD203B41FA5}">
                      <a16:colId xmlns:a16="http://schemas.microsoft.com/office/drawing/2014/main" val="319380474"/>
                    </a:ext>
                  </a:extLst>
                </a:gridCol>
                <a:gridCol w="583809">
                  <a:extLst>
                    <a:ext uri="{9D8B030D-6E8A-4147-A177-3AD203B41FA5}">
                      <a16:colId xmlns:a16="http://schemas.microsoft.com/office/drawing/2014/main" val="821764631"/>
                    </a:ext>
                  </a:extLst>
                </a:gridCol>
              </a:tblGrid>
              <a:tr h="485238">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29" name="Table 28">
            <a:extLst>
              <a:ext uri="{FF2B5EF4-FFF2-40B4-BE49-F238E27FC236}">
                <a16:creationId xmlns:a16="http://schemas.microsoft.com/office/drawing/2014/main" id="{054D8CEC-1F36-4E7C-A937-C4ECB342F182}"/>
              </a:ext>
            </a:extLst>
          </p:cNvPr>
          <p:cNvGraphicFramePr>
            <a:graphicFrameLocks noGrp="1"/>
          </p:cNvGraphicFramePr>
          <p:nvPr>
            <p:extLst>
              <p:ext uri="{D42A27DB-BD31-4B8C-83A1-F6EECF244321}">
                <p14:modId xmlns:p14="http://schemas.microsoft.com/office/powerpoint/2010/main" val="917373037"/>
              </p:ext>
            </p:extLst>
          </p:nvPr>
        </p:nvGraphicFramePr>
        <p:xfrm>
          <a:off x="2260154" y="447317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3400303768"/>
                    </a:ext>
                  </a:extLst>
                </a:gridCol>
                <a:gridCol w="583809">
                  <a:extLst>
                    <a:ext uri="{9D8B030D-6E8A-4147-A177-3AD203B41FA5}">
                      <a16:colId xmlns:a16="http://schemas.microsoft.com/office/drawing/2014/main" val="3976695648"/>
                    </a:ext>
                  </a:extLst>
                </a:gridCol>
                <a:gridCol w="583809">
                  <a:extLst>
                    <a:ext uri="{9D8B030D-6E8A-4147-A177-3AD203B41FA5}">
                      <a16:colId xmlns:a16="http://schemas.microsoft.com/office/drawing/2014/main" val="661850272"/>
                    </a:ext>
                  </a:extLst>
                </a:gridCol>
                <a:gridCol w="583809">
                  <a:extLst>
                    <a:ext uri="{9D8B030D-6E8A-4147-A177-3AD203B41FA5}">
                      <a16:colId xmlns:a16="http://schemas.microsoft.com/office/drawing/2014/main" val="2415733752"/>
                    </a:ext>
                  </a:extLst>
                </a:gridCol>
                <a:gridCol w="583809">
                  <a:extLst>
                    <a:ext uri="{9D8B030D-6E8A-4147-A177-3AD203B41FA5}">
                      <a16:colId xmlns:a16="http://schemas.microsoft.com/office/drawing/2014/main" val="319380474"/>
                    </a:ext>
                  </a:extLst>
                </a:gridCol>
                <a:gridCol w="583809">
                  <a:extLst>
                    <a:ext uri="{9D8B030D-6E8A-4147-A177-3AD203B41FA5}">
                      <a16:colId xmlns:a16="http://schemas.microsoft.com/office/drawing/2014/main" val="821764631"/>
                    </a:ext>
                  </a:extLst>
                </a:gridCol>
              </a:tblGrid>
              <a:tr h="485238">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066429862"/>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97664"/>
                  </a:ext>
                </a:extLst>
              </a:tr>
              <a:tr h="485238">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2349708"/>
                  </a:ext>
                </a:extLst>
              </a:tr>
            </a:tbl>
          </a:graphicData>
        </a:graphic>
      </p:graphicFrame>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1659289393"/>
              </p:ext>
            </p:extLst>
          </p:nvPr>
        </p:nvGraphicFramePr>
        <p:xfrm>
          <a:off x="2260154" y="1299461"/>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b="0" dirty="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b="0" dirty="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3" name="Table 12">
            <a:extLst>
              <a:ext uri="{FF2B5EF4-FFF2-40B4-BE49-F238E27FC236}">
                <a16:creationId xmlns:a16="http://schemas.microsoft.com/office/drawing/2014/main" id="{5DA6A4D6-B651-4930-BBA1-F7631612BDF2}"/>
              </a:ext>
            </a:extLst>
          </p:cNvPr>
          <p:cNvGraphicFramePr>
            <a:graphicFrameLocks noGrp="1"/>
          </p:cNvGraphicFramePr>
          <p:nvPr>
            <p:extLst>
              <p:ext uri="{D42A27DB-BD31-4B8C-83A1-F6EECF244321}">
                <p14:modId xmlns:p14="http://schemas.microsoft.com/office/powerpoint/2010/main" val="1346049083"/>
              </p:ext>
            </p:extLst>
          </p:nvPr>
        </p:nvGraphicFramePr>
        <p:xfrm>
          <a:off x="2260154" y="288631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b="0" dirty="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2024967156"/>
              </p:ext>
            </p:extLst>
          </p:nvPr>
        </p:nvGraphicFramePr>
        <p:xfrm>
          <a:off x="2260154" y="4476936"/>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b="0" dirty="0">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dirty="0">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b="0">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341857"/>
            <a:ext cx="9976104" cy="590931"/>
          </a:xfrm>
        </p:spPr>
        <p:txBody>
          <a:bodyPr/>
          <a:lstStyle/>
          <a:p>
            <a:r>
              <a:rPr lang="en-US"/>
              <a:t>STRIDE</a:t>
            </a:r>
          </a:p>
        </p:txBody>
      </p:sp>
      <p:sp>
        <p:nvSpPr>
          <p:cNvPr id="14" name="Rectangle 13">
            <a:extLst>
              <a:ext uri="{FF2B5EF4-FFF2-40B4-BE49-F238E27FC236}">
                <a16:creationId xmlns:a16="http://schemas.microsoft.com/office/drawing/2014/main" id="{1611D445-0D43-4945-9680-414E73DD2E2C}"/>
              </a:ext>
            </a:extLst>
          </p:cNvPr>
          <p:cNvSpPr/>
          <p:nvPr/>
        </p:nvSpPr>
        <p:spPr>
          <a:xfrm>
            <a:off x="516750" y="1295705"/>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568360395"/>
              </p:ext>
            </p:extLst>
          </p:nvPr>
        </p:nvGraphicFramePr>
        <p:xfrm>
          <a:off x="7749846" y="3367800"/>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516750" y="2882563"/>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2</a:t>
            </a:r>
          </a:p>
        </p:txBody>
      </p:sp>
      <p:sp>
        <p:nvSpPr>
          <p:cNvPr id="7" name="Rectangle 6">
            <a:extLst>
              <a:ext uri="{FF2B5EF4-FFF2-40B4-BE49-F238E27FC236}">
                <a16:creationId xmlns:a16="http://schemas.microsoft.com/office/drawing/2014/main" id="{1B69C54D-8FF3-4677-9604-BE319CBE08B6}"/>
              </a:ext>
            </a:extLst>
          </p:cNvPr>
          <p:cNvSpPr/>
          <p:nvPr/>
        </p:nvSpPr>
        <p:spPr>
          <a:xfrm>
            <a:off x="516750" y="4473180"/>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3</a:t>
            </a:r>
          </a:p>
        </p:txBody>
      </p:sp>
      <p:sp>
        <p:nvSpPr>
          <p:cNvPr id="8" name="Arrow: Right 7">
            <a:extLst>
              <a:ext uri="{FF2B5EF4-FFF2-40B4-BE49-F238E27FC236}">
                <a16:creationId xmlns:a16="http://schemas.microsoft.com/office/drawing/2014/main" id="{B1748016-8FD3-4489-B50C-B3293722A979}"/>
              </a:ext>
            </a:extLst>
          </p:cNvPr>
          <p:cNvSpPr/>
          <p:nvPr/>
        </p:nvSpPr>
        <p:spPr>
          <a:xfrm>
            <a:off x="6235337" y="1665056"/>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790644387"/>
              </p:ext>
            </p:extLst>
          </p:nvPr>
        </p:nvGraphicFramePr>
        <p:xfrm>
          <a:off x="7735278" y="1778629"/>
          <a:ext cx="2335236"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6242621" y="3254227"/>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EC14298-D56F-4E03-8908-C6D4039EA183}"/>
              </a:ext>
            </a:extLst>
          </p:cNvPr>
          <p:cNvSpPr/>
          <p:nvPr/>
        </p:nvSpPr>
        <p:spPr>
          <a:xfrm>
            <a:off x="6235337" y="4844844"/>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4057478316"/>
              </p:ext>
            </p:extLst>
          </p:nvPr>
        </p:nvGraphicFramePr>
        <p:xfrm>
          <a:off x="7749846" y="4956971"/>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Tree>
    <p:extLst>
      <p:ext uri="{BB962C8B-B14F-4D97-AF65-F5344CB8AC3E}">
        <p14:creationId xmlns:p14="http://schemas.microsoft.com/office/powerpoint/2010/main" val="28554279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481615468"/>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4205493579"/>
              </p:ext>
            </p:extLst>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5898486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936250377"/>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Mirror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1304742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KERNELS and Neural Networks</a:t>
            </a:r>
            <a:endParaRPr lang="en-US"/>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2828978264"/>
              </p:ext>
            </p:extLst>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accent1"/>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6414388" y="2708868"/>
            <a:ext cx="2337726" cy="2823094"/>
            <a:chOff x="5987668" y="2071699"/>
            <a:chExt cx="2952534" cy="3565551"/>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878FB1-6F8E-46C3-8EE7-7590E04C2CBE}"/>
                    </a:ext>
                  </a:extLst>
                </p:cNvPr>
                <p:cNvSpPr txBox="1"/>
                <p:nvPr/>
              </p:nvSpPr>
              <p:spPr>
                <a:xfrm>
                  <a:off x="7595110" y="484006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7" name="TextBox 6">
                  <a:extLst>
                    <a:ext uri="{FF2B5EF4-FFF2-40B4-BE49-F238E27FC236}">
                      <a16:creationId xmlns:a16="http://schemas.microsoft.com/office/drawing/2014/main" id="{87878FB1-6F8E-46C3-8EE7-7590E04C2CBE}"/>
                    </a:ext>
                  </a:extLst>
                </p:cNvPr>
                <p:cNvSpPr txBox="1">
                  <a:spLocks noRot="1" noChangeAspect="1" noMove="1" noResize="1" noEditPoints="1" noAdjustHandles="1" noChangeArrowheads="1" noChangeShapeType="1" noTextEdit="1"/>
                </p:cNvSpPr>
                <p:nvPr/>
              </p:nvSpPr>
              <p:spPr>
                <a:xfrm>
                  <a:off x="7595110" y="4840066"/>
                  <a:ext cx="498598" cy="480131"/>
                </a:xfrm>
                <a:prstGeom prst="rect">
                  <a:avLst/>
                </a:prstGeom>
                <a:blipFill>
                  <a:blip r:embed="rId5"/>
                  <a:stretch>
                    <a:fillRect l="-20000" t="-30645" r="-10769" b="-32258"/>
                  </a:stretch>
                </a:blipFill>
                <a:ln w="6350">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CBC6046-91C0-41A5-BA55-21E8839E41CC}"/>
                </a:ext>
              </a:extLst>
            </p:cNvPr>
            <p:cNvSpPr txBox="1"/>
            <p:nvPr/>
          </p:nvSpPr>
          <p:spPr>
            <a:xfrm>
              <a:off x="7844409"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78008"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4" y="2551830"/>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4" y="2551830"/>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51830"/>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51830"/>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87668" y="26496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44417" y="2251739"/>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346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497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61889" y="2251737"/>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62800" y="2611855"/>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6835948"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Neuron</a:t>
            </a: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rPr>
              <a:t>(28, 28, 1)</a:t>
            </a:r>
          </a:p>
          <a:p>
            <a:pPr algn="ctr">
              <a:lnSpc>
                <a:spcPct val="90000"/>
              </a:lnSpc>
            </a:pPr>
            <a:r>
              <a:rPr lang="en-US" sz="1400" dirty="0">
                <a:solidFill>
                  <a:schemeClr val="bg1"/>
                </a:solidFill>
              </a:rPr>
              <a:t>Image Input</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(3, 3, 1, 2)</a:t>
            </a:r>
          </a:p>
          <a:p>
            <a:pPr algn="ctr">
              <a:lnSpc>
                <a:spcPct val="90000"/>
              </a:lnSpc>
            </a:pPr>
            <a:r>
              <a:rPr lang="en-US" sz="1400">
                <a:solidFill>
                  <a:schemeClr val="bg1"/>
                </a:solidFill>
              </a:rPr>
              <a:t>Kernels</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(3, 3, 2, 2)</a:t>
            </a:r>
          </a:p>
          <a:p>
            <a:pPr algn="ctr">
              <a:lnSpc>
                <a:spcPct val="90000"/>
              </a:lnSpc>
            </a:pPr>
            <a:r>
              <a:rPr lang="en-US" sz="1400">
                <a:solidFill>
                  <a:schemeClr val="bg1"/>
                </a:solidFill>
              </a:rPr>
              <a:t>Kernels</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(1568)</a:t>
            </a:r>
          </a:p>
          <a:p>
            <a:pPr algn="ctr">
              <a:lnSpc>
                <a:spcPct val="90000"/>
              </a:lnSpc>
            </a:pPr>
            <a:r>
              <a:rPr lang="en-US" sz="1400">
                <a:solidFill>
                  <a:schemeClr val="bg1"/>
                </a:solidFill>
              </a:rPr>
              <a:t>Flattened Image</a:t>
            </a:r>
          </a:p>
          <a:p>
            <a:pPr algn="ctr">
              <a:lnSpc>
                <a:spcPct val="90000"/>
              </a:lnSpc>
            </a:pPr>
            <a:r>
              <a:rPr lang="en-US" sz="1400">
                <a:solidFill>
                  <a:schemeClr val="bg1"/>
                </a:solidFill>
              </a:rPr>
              <a:t>Vector</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(24)</a:t>
            </a:r>
          </a:p>
          <a:p>
            <a:pPr algn="ctr">
              <a:lnSpc>
                <a:spcPct val="90000"/>
              </a:lnSpc>
            </a:pPr>
            <a:r>
              <a:rPr lang="en-US" sz="1400" dirty="0">
                <a:solidFill>
                  <a:schemeClr val="bg1"/>
                </a:solidFill>
              </a:rPr>
              <a:t>Output Prediction</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7" y="397961"/>
            <a:ext cx="9976104" cy="590931"/>
          </a:xfrm>
        </p:spPr>
        <p:txBody>
          <a:bodyPr/>
          <a:lstStyle/>
          <a:p>
            <a:r>
              <a:rPr lang="en-US"/>
              <a:t>Finding Edges</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4016359" y="1945854"/>
            <a:ext cx="2924175" cy="27432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640113" y="1945854"/>
            <a:ext cx="2924175" cy="27432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7392606" y="1945854"/>
            <a:ext cx="2924175" cy="27432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4016361"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8" name="Rectangle 17">
            <a:extLst>
              <a:ext uri="{FF2B5EF4-FFF2-40B4-BE49-F238E27FC236}">
                <a16:creationId xmlns:a16="http://schemas.microsoft.com/office/drawing/2014/main" id="{2C16C15D-DFFD-4D92-B5F2-7EA55A72ECDF}"/>
              </a:ext>
            </a:extLst>
          </p:cNvPr>
          <p:cNvSpPr/>
          <p:nvPr/>
        </p:nvSpPr>
        <p:spPr>
          <a:xfrm>
            <a:off x="640114"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Vertical Edges</a:t>
            </a:r>
          </a:p>
        </p:txBody>
      </p:sp>
      <p:sp>
        <p:nvSpPr>
          <p:cNvPr id="20" name="Rectangle 19">
            <a:extLst>
              <a:ext uri="{FF2B5EF4-FFF2-40B4-BE49-F238E27FC236}">
                <a16:creationId xmlns:a16="http://schemas.microsoft.com/office/drawing/2014/main" id="{8E81F19F-FD95-4D6C-B228-454C93557D41}"/>
              </a:ext>
            </a:extLst>
          </p:cNvPr>
          <p:cNvSpPr/>
          <p:nvPr/>
        </p:nvSpPr>
        <p:spPr>
          <a:xfrm>
            <a:off x="7392607"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Horizontal Edges</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3677377803"/>
              </p:ext>
            </p:extLst>
          </p:nvPr>
        </p:nvGraphicFramePr>
        <p:xfrm>
          <a:off x="1258409"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dirty="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2</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2408194513"/>
              </p:ext>
            </p:extLst>
          </p:nvPr>
        </p:nvGraphicFramePr>
        <p:xfrm>
          <a:off x="4642608"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1532505455"/>
              </p:ext>
            </p:extLst>
          </p:nvPr>
        </p:nvGraphicFramePr>
        <p:xfrm>
          <a:off x="8026810"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dirty="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4003500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1409611" y="1964250"/>
            <a:ext cx="154553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391548" y="1964250"/>
            <a:ext cx="1215984"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2592450"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3775289"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4958128"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6358298" y="1964250"/>
            <a:ext cx="111087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8798605" y="1901216"/>
            <a:ext cx="959662"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7693576" y="1964250"/>
            <a:ext cx="805995"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2" name="Rectangle 21">
            <a:extLst>
              <a:ext uri="{FF2B5EF4-FFF2-40B4-BE49-F238E27FC236}">
                <a16:creationId xmlns:a16="http://schemas.microsoft.com/office/drawing/2014/main" id="{DCD2E43C-FB14-49F7-8204-127133345892}"/>
              </a:ext>
            </a:extLst>
          </p:cNvPr>
          <p:cNvSpPr/>
          <p:nvPr/>
        </p:nvSpPr>
        <p:spPr>
          <a:xfrm>
            <a:off x="3416690"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Textures</a:t>
            </a:r>
          </a:p>
        </p:txBody>
      </p:sp>
      <p:sp>
        <p:nvSpPr>
          <p:cNvPr id="24" name="Rectangle 23">
            <a:extLst>
              <a:ext uri="{FF2B5EF4-FFF2-40B4-BE49-F238E27FC236}">
                <a16:creationId xmlns:a16="http://schemas.microsoft.com/office/drawing/2014/main" id="{204267E7-2D78-4C2D-A97E-0435FF8393CE}"/>
              </a:ext>
            </a:extLst>
          </p:cNvPr>
          <p:cNvSpPr/>
          <p:nvPr/>
        </p:nvSpPr>
        <p:spPr>
          <a:xfrm>
            <a:off x="1886913"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Edges</a:t>
            </a:r>
          </a:p>
        </p:txBody>
      </p:sp>
      <p:sp>
        <p:nvSpPr>
          <p:cNvPr id="26" name="Rectangle 25">
            <a:extLst>
              <a:ext uri="{FF2B5EF4-FFF2-40B4-BE49-F238E27FC236}">
                <a16:creationId xmlns:a16="http://schemas.microsoft.com/office/drawing/2014/main" id="{BAE53A02-BD2B-48C0-A04F-BD1F63D812CF}"/>
              </a:ext>
            </a:extLst>
          </p:cNvPr>
          <p:cNvSpPr/>
          <p:nvPr/>
        </p:nvSpPr>
        <p:spPr>
          <a:xfrm>
            <a:off x="4942186" y="3086100"/>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Objects</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1295006" y="2196682"/>
            <a:ext cx="59190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2477845" y="2259715"/>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3660683"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4843522"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6026361" y="2176577"/>
            <a:ext cx="591909"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7209201" y="2201402"/>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8392039" y="2214059"/>
            <a:ext cx="591913"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a:srcRect l="32577" t="42764" r="39693" b="24091"/>
          <a:stretch/>
        </p:blipFill>
        <p:spPr>
          <a:xfrm>
            <a:off x="1590959" y="3577442"/>
            <a:ext cx="4515437" cy="2336831"/>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70" y="1662749"/>
            <a:ext cx="4721285" cy="3559699"/>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10;&#10;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498348" y="1662749"/>
            <a:ext cx="4721284" cy="3559699"/>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235544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Other layers in the model</a:t>
            </a:r>
            <a:endParaRPr lang="en-US"/>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2765461313"/>
              </p:ext>
            </p:extLst>
          </p:nvPr>
        </p:nvGraphicFramePr>
        <p:xfrm>
          <a:off x="1074655" y="1813666"/>
          <a:ext cx="4666268" cy="290620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3794457829"/>
                    </a:ext>
                  </a:extLst>
                </a:gridCol>
                <a:gridCol w="1166567">
                  <a:extLst>
                    <a:ext uri="{9D8B030D-6E8A-4147-A177-3AD203B41FA5}">
                      <a16:colId xmlns:a16="http://schemas.microsoft.com/office/drawing/2014/main" val="2021949069"/>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110</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dirty="0">
                          <a:solidFill>
                            <a:schemeClr val="bg1"/>
                          </a:solidFill>
                        </a:rPr>
                        <a:t>256</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153</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67</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12</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88</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833651798"/>
                  </a:ext>
                </a:extLst>
              </a:tr>
              <a:tr h="726552">
                <a:tc>
                  <a:txBody>
                    <a:bodyPr/>
                    <a:lstStyle/>
                    <a:p>
                      <a:pPr algn="ctr"/>
                      <a:r>
                        <a:rPr lang="en-US" sz="2000" b="0">
                          <a:solidFill>
                            <a:schemeClr val="bg1"/>
                          </a:solidFill>
                        </a:rPr>
                        <a:t>10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50</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32051019"/>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49</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dirty="0">
                          <a:solidFill>
                            <a:schemeClr val="bg1"/>
                          </a:solidFill>
                        </a:rPr>
                        <a:t>23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1307750470"/>
              </p:ext>
            </p:extLst>
          </p:nvPr>
        </p:nvGraphicFramePr>
        <p:xfrm>
          <a:off x="7392185" y="2540218"/>
          <a:ext cx="2333134" cy="14531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256</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6099142" y="2762054"/>
            <a:ext cx="952107" cy="895546"/>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1686720" y="365240"/>
              <a:ext cx="360" cy="360"/>
            </p14:xfrm>
          </p:contentPart>
        </mc:Choice>
        <mc:Fallback xmlns="">
          <p:pic>
            <p:nvPicPr>
              <p:cNvPr id="3" name="Ink 2">
                <a:extLst>
                  <a:ext uri="{FF2B5EF4-FFF2-40B4-BE49-F238E27FC236}">
                    <a16:creationId xmlns:a16="http://schemas.microsoft.com/office/drawing/2014/main" id="{634C049F-EB1B-40B7-B5AF-A0D1D5B34878}"/>
                  </a:ext>
                </a:extLst>
              </p:cNvPr>
              <p:cNvPicPr/>
              <p:nvPr/>
            </p:nvPicPr>
            <p:blipFill>
              <a:blip r:embed="rId6"/>
              <a:stretch>
                <a:fillRect/>
              </a:stretch>
            </p:blipFill>
            <p:spPr>
              <a:xfrm>
                <a:off x="-1695720" y="356600"/>
                <a:ext cx="18000" cy="18000"/>
              </a:xfrm>
              <a:prstGeom prst="rect">
                <a:avLst/>
              </a:prstGeom>
            </p:spPr>
          </p:pic>
        </mc:Fallback>
      </mc:AlternateContent>
    </p:spTree>
    <p:extLst>
      <p:ext uri="{BB962C8B-B14F-4D97-AF65-F5344CB8AC3E}">
        <p14:creationId xmlns:p14="http://schemas.microsoft.com/office/powerpoint/2010/main" val="2620569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47288"/>
            <a:ext cx="9976104" cy="590931"/>
          </a:xfrm>
        </p:spPr>
        <p:txBody>
          <a:bodyPr/>
          <a:lstStyle/>
          <a:p>
            <a:r>
              <a:rPr lang="en-US"/>
              <a:t>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1216057" y="1727000"/>
            <a:ext cx="1767979" cy="302461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2" name="Google Shape;219;p33">
            <a:extLst>
              <a:ext uri="{FF2B5EF4-FFF2-40B4-BE49-F238E27FC236}">
                <a16:creationId xmlns:a16="http://schemas.microsoft.com/office/drawing/2014/main" id="{7BA9CAE9-1084-4538-B755-2CF4623AF383}"/>
              </a:ext>
            </a:extLst>
          </p:cNvPr>
          <p:cNvSpPr/>
          <p:nvPr/>
        </p:nvSpPr>
        <p:spPr>
          <a:xfrm rot="5400000">
            <a:off x="6010454" y="1728100"/>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5305881" y="1728100"/>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4601310" y="1728101"/>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6010454" y="295565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5305882" y="2962042"/>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4601310" y="2962042"/>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4601310" y="436687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4781828" y="3315591"/>
            <a:ext cx="1409144" cy="1050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4781828" y="3321978"/>
            <a:ext cx="704572"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4781828" y="3321978"/>
            <a:ext cx="0"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4781828" y="2088036"/>
            <a:ext cx="1409144" cy="86652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4781828" y="2088036"/>
            <a:ext cx="704572"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4781828" y="2088036"/>
            <a:ext cx="0"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6190971" y="2088035"/>
            <a:ext cx="0"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5486400" y="2088035"/>
            <a:ext cx="70457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4781828" y="2088035"/>
            <a:ext cx="1409144"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5486398" y="2088035"/>
            <a:ext cx="704573"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5486398" y="2088035"/>
            <a:ext cx="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4781827" y="2088035"/>
            <a:ext cx="70457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5305882" y="4358081"/>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6010454" y="4391678"/>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4781828" y="3321978"/>
            <a:ext cx="704572"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5486400" y="3321978"/>
            <a:ext cx="0"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5486400" y="3315591"/>
            <a:ext cx="704571" cy="10413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5486400" y="3321978"/>
            <a:ext cx="704571"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4781828" y="3321978"/>
            <a:ext cx="1409144"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6190971" y="3315591"/>
            <a:ext cx="0" cy="107498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Google Shape;219;p33">
            <a:extLst>
              <a:ext uri="{FF2B5EF4-FFF2-40B4-BE49-F238E27FC236}">
                <a16:creationId xmlns:a16="http://schemas.microsoft.com/office/drawing/2014/main" id="{527E623F-9A0E-4893-B6F1-9171C0C47034}"/>
              </a:ext>
            </a:extLst>
          </p:cNvPr>
          <p:cNvSpPr/>
          <p:nvPr/>
        </p:nvSpPr>
        <p:spPr>
          <a:xfrm rot="5400000">
            <a:off x="9394982" y="172956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8690410" y="1729566"/>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7985838" y="1729567"/>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9394982" y="2957122"/>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8690410" y="2963508"/>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7985838" y="2963508"/>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7985838" y="4368342"/>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8166356" y="3317057"/>
            <a:ext cx="1409144" cy="1050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8166356" y="3323444"/>
            <a:ext cx="704572"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8166356" y="3323444"/>
            <a:ext cx="0" cy="10437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8166356" y="2089502"/>
            <a:ext cx="1409144" cy="86652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8166356" y="2089502"/>
            <a:ext cx="704572"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8166356" y="2089502"/>
            <a:ext cx="0" cy="8729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9575499" y="2089501"/>
            <a:ext cx="0"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8870928" y="2089501"/>
            <a:ext cx="704571"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8166356" y="2089501"/>
            <a:ext cx="1409144"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8870928" y="2089501"/>
            <a:ext cx="704571" cy="86652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8870928" y="2089501"/>
            <a:ext cx="0"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8166356" y="2089501"/>
            <a:ext cx="704572" cy="87290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8690410" y="4359547"/>
            <a:ext cx="361035" cy="358835"/>
          </a:xfrm>
          <a:prstGeom prst="ellipse">
            <a:avLst/>
          </a:prstGeom>
          <a:solidFill>
            <a:schemeClr val="tx2">
              <a:lumMod val="20000"/>
              <a:lumOff val="80000"/>
            </a:schemeClr>
          </a:solidFill>
          <a:ln w="38100" cap="flat" cmpd="sng">
            <a:solidFill>
              <a:schemeClr val="tx2"/>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9394982" y="4393144"/>
            <a:ext cx="361035" cy="35883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8166356" y="3323444"/>
            <a:ext cx="704572"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8870928" y="3323444"/>
            <a:ext cx="0" cy="10350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8870928" y="3317057"/>
            <a:ext cx="704571" cy="10413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8870928" y="3323444"/>
            <a:ext cx="704571"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8166356" y="3323444"/>
            <a:ext cx="1409144" cy="10686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9575499" y="3317057"/>
            <a:ext cx="0" cy="107498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312111BB-84DA-454E-A7FA-8AFDE0828382}"/>
              </a:ext>
            </a:extLst>
          </p:cNvPr>
          <p:cNvSpPr/>
          <p:nvPr/>
        </p:nvSpPr>
        <p:spPr>
          <a:xfrm>
            <a:off x="139547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0</a:t>
            </a:r>
          </a:p>
        </p:txBody>
      </p:sp>
      <p:sp>
        <p:nvSpPr>
          <p:cNvPr id="210" name="Rectangle 209">
            <a:extLst>
              <a:ext uri="{FF2B5EF4-FFF2-40B4-BE49-F238E27FC236}">
                <a16:creationId xmlns:a16="http://schemas.microsoft.com/office/drawing/2014/main" id="{78F90C15-0A41-49B2-AF55-8947EC1D7262}"/>
              </a:ext>
            </a:extLst>
          </p:cNvPr>
          <p:cNvSpPr/>
          <p:nvPr/>
        </p:nvSpPr>
        <p:spPr>
          <a:xfrm>
            <a:off x="4824391"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.2</a:t>
            </a:r>
          </a:p>
        </p:txBody>
      </p:sp>
      <p:sp>
        <p:nvSpPr>
          <p:cNvPr id="212" name="Rectangle 211">
            <a:extLst>
              <a:ext uri="{FF2B5EF4-FFF2-40B4-BE49-F238E27FC236}">
                <a16:creationId xmlns:a16="http://schemas.microsoft.com/office/drawing/2014/main" id="{4BF429C7-E558-4B77-8EF9-0C9B983B090C}"/>
              </a:ext>
            </a:extLst>
          </p:cNvPr>
          <p:cNvSpPr/>
          <p:nvPr/>
        </p:nvSpPr>
        <p:spPr>
          <a:xfrm>
            <a:off x="816635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Whole architecture</a:t>
            </a:r>
          </a:p>
        </p:txBody>
      </p:sp>
      <p:grpSp>
        <p:nvGrpSpPr>
          <p:cNvPr id="64" name="Group 63">
            <a:extLst>
              <a:ext uri="{FF2B5EF4-FFF2-40B4-BE49-F238E27FC236}">
                <a16:creationId xmlns:a16="http://schemas.microsoft.com/office/drawing/2014/main" id="{57F4D7A7-BB61-4608-B5A8-126B858C0404}"/>
              </a:ext>
            </a:extLst>
          </p:cNvPr>
          <p:cNvGrpSpPr/>
          <p:nvPr/>
        </p:nvGrpSpPr>
        <p:grpSpPr>
          <a:xfrm>
            <a:off x="867266" y="1545535"/>
            <a:ext cx="9238268" cy="3761295"/>
            <a:chOff x="1055802" y="1593130"/>
            <a:chExt cx="9238268" cy="3761295"/>
          </a:xfrm>
        </p:grpSpPr>
        <p:sp>
          <p:nvSpPr>
            <p:cNvPr id="63" name="Rectangle 62">
              <a:extLst>
                <a:ext uri="{FF2B5EF4-FFF2-40B4-BE49-F238E27FC236}">
                  <a16:creationId xmlns:a16="http://schemas.microsoft.com/office/drawing/2014/main" id="{B2976C42-6CF6-4BD4-8112-15E5F46F8553}"/>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E07B786-DF14-40B1-BF58-5ADD7C341CF7}"/>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8" name="Rectangle 7">
              <a:extLst>
                <a:ext uri="{FF2B5EF4-FFF2-40B4-BE49-F238E27FC236}">
                  <a16:creationId xmlns:a16="http://schemas.microsoft.com/office/drawing/2014/main" id="{9872B9C9-6C60-4FE1-B211-29F35633A32C}"/>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00B2B41A-B086-4669-AC3C-B65EA43303D6}"/>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0" name="Rectangle 9">
              <a:extLst>
                <a:ext uri="{FF2B5EF4-FFF2-40B4-BE49-F238E27FC236}">
                  <a16:creationId xmlns:a16="http://schemas.microsoft.com/office/drawing/2014/main" id="{09E88535-F70B-48F4-9561-EE2CA736CAF0}"/>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2" name="Rectangle 11">
              <a:extLst>
                <a:ext uri="{FF2B5EF4-FFF2-40B4-BE49-F238E27FC236}">
                  <a16:creationId xmlns:a16="http://schemas.microsoft.com/office/drawing/2014/main" id="{4F9BD72D-A460-4E96-83CF-AA6569F3A88E}"/>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3" name="Rectangle 12">
              <a:extLst>
                <a:ext uri="{FF2B5EF4-FFF2-40B4-BE49-F238E27FC236}">
                  <a16:creationId xmlns:a16="http://schemas.microsoft.com/office/drawing/2014/main" id="{D8354B8E-68E7-413C-9FA7-CB144F97FAAF}"/>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4" name="Rectangle 13">
              <a:extLst>
                <a:ext uri="{FF2B5EF4-FFF2-40B4-BE49-F238E27FC236}">
                  <a16:creationId xmlns:a16="http://schemas.microsoft.com/office/drawing/2014/main" id="{D18DFB1A-ADFD-4692-8E77-4DF887A56D6C}"/>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3" name="Rectangle 22">
              <a:extLst>
                <a:ext uri="{FF2B5EF4-FFF2-40B4-BE49-F238E27FC236}">
                  <a16:creationId xmlns:a16="http://schemas.microsoft.com/office/drawing/2014/main" id="{41EA312A-85E8-4060-B974-62F1C9751F87}"/>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5" name="Rectangle 24">
              <a:extLst>
                <a:ext uri="{FF2B5EF4-FFF2-40B4-BE49-F238E27FC236}">
                  <a16:creationId xmlns:a16="http://schemas.microsoft.com/office/drawing/2014/main" id="{6F3B548E-0560-4FC0-B43F-FEA7361CAB87}"/>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7" name="Rectangle 26">
              <a:extLst>
                <a:ext uri="{FF2B5EF4-FFF2-40B4-BE49-F238E27FC236}">
                  <a16:creationId xmlns:a16="http://schemas.microsoft.com/office/drawing/2014/main" id="{B71459EF-2201-407C-B228-F4BF72CFFA8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9" name="Rectangle 28">
              <a:extLst>
                <a:ext uri="{FF2B5EF4-FFF2-40B4-BE49-F238E27FC236}">
                  <a16:creationId xmlns:a16="http://schemas.microsoft.com/office/drawing/2014/main" id="{C1302345-2FCC-4793-8EAE-D34BDC0768B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cxnSp>
          <p:nvCxnSpPr>
            <p:cNvPr id="32" name="Straight Arrow Connector 31">
              <a:extLst>
                <a:ext uri="{FF2B5EF4-FFF2-40B4-BE49-F238E27FC236}">
                  <a16:creationId xmlns:a16="http://schemas.microsoft.com/office/drawing/2014/main" id="{16D19B49-15D5-43E5-9744-175849875986}"/>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1DF978-202D-4446-AEA6-097061D9DD2F}"/>
                </a:ext>
              </a:extLst>
            </p:cNvPr>
            <p:cNvCxnSpPr>
              <a:cxnSpLocks/>
              <a:stCxn id="7" idx="2"/>
              <a:endCxn id="23"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FC9F94E-4EFF-4054-BB2F-1CC0F0AE905D}"/>
                </a:ext>
              </a:extLst>
            </p:cNvPr>
            <p:cNvCxnSpPr>
              <a:cxnSpLocks/>
              <a:stCxn id="23" idx="2"/>
              <a:endCxn id="9"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441091-C6A9-45E7-9822-B64145D70ACB}"/>
                </a:ext>
              </a:extLst>
            </p:cNvPr>
            <p:cNvCxnSpPr>
              <a:cxnSpLocks/>
              <a:stCxn id="9" idx="2"/>
              <a:endCxn id="25"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6A17B0-3FE4-4D34-9D7E-BC9435E7F7F8}"/>
                </a:ext>
              </a:extLst>
            </p:cNvPr>
            <p:cNvCxnSpPr>
              <a:cxnSpLocks/>
              <a:stCxn id="25" idx="2"/>
              <a:endCxn id="27"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81143C-57B3-428B-BB4E-EDBD0E59140C}"/>
                </a:ext>
              </a:extLst>
            </p:cNvPr>
            <p:cNvCxnSpPr>
              <a:cxnSpLocks/>
              <a:stCxn id="27" idx="2"/>
              <a:endCxn id="10"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492611-8077-4187-9C6F-7CF5330F3086}"/>
                </a:ext>
              </a:extLst>
            </p:cNvPr>
            <p:cNvCxnSpPr>
              <a:cxnSpLocks/>
              <a:stCxn id="10" idx="2"/>
              <a:endCxn id="29"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A3CE51-E51E-4694-83E2-B1EF7C38D16C}"/>
                </a:ext>
              </a:extLst>
            </p:cNvPr>
            <p:cNvCxnSpPr>
              <a:cxnSpLocks/>
              <a:stCxn id="29" idx="2"/>
              <a:endCxn id="12"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D01906-F3A7-4B5B-8F70-ABC5CC32D49A}"/>
                </a:ext>
              </a:extLst>
            </p:cNvPr>
            <p:cNvCxnSpPr>
              <a:cxnSpLocks/>
              <a:stCxn id="12" idx="2"/>
              <a:endCxn id="14"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81484B4-60E4-4564-9990-A42965077F71}"/>
                </a:ext>
              </a:extLst>
            </p:cNvPr>
            <p:cNvCxnSpPr>
              <a:cxnSpLocks/>
              <a:stCxn id="14" idx="2"/>
              <a:endCxn id="13"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Let’s go!</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3</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Convolution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Neural Networks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Other </a:t>
            </a:r>
            <a:r>
              <a:rPr lang="en-US" sz="1400">
                <a:solidFill>
                  <a:srgbClr val="FFFFFF"/>
                </a:solidFill>
              </a:rPr>
              <a:t>Layers in the Model</a:t>
            </a: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1"/>
            <p:extLst>
              <p:ext uri="{D42A27DB-BD31-4B8C-83A1-F6EECF244321}">
                <p14:modId xmlns:p14="http://schemas.microsoft.com/office/powerpoint/2010/main" val="3381182527"/>
              </p:ext>
            </p:extLst>
          </p:nvPr>
        </p:nvGraphicFramePr>
        <p:xfrm>
          <a:off x="525780" y="161726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KERNELS and CONVOLUTION</a:t>
            </a:r>
            <a:endParaRPr lang="en-US"/>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562" t="24748" r="1" b="22669"/>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011035328"/>
              </p:ext>
            </p:extLst>
          </p:nvPr>
        </p:nvGraphicFramePr>
        <p:xfrm>
          <a:off x="4296285"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1301083905"/>
              </p:ext>
            </p:extLst>
          </p:nvPr>
        </p:nvGraphicFramePr>
        <p:xfrm>
          <a:off x="8130998"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33820704"/>
              </p:ext>
            </p:extLst>
          </p:nvPr>
        </p:nvGraphicFramePr>
        <p:xfrm>
          <a:off x="4296819" y="1637208"/>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1836437546"/>
              </p:ext>
            </p:extLst>
          </p:nvPr>
        </p:nvGraphicFramePr>
        <p:xfrm>
          <a:off x="8130998" y="1636630"/>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177101323"/>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980161301"/>
              </p:ext>
            </p:extLst>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dirty="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1070281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2305711028"/>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6"/>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143722721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dirty="0">
                        <a:solidFill>
                          <a:schemeClr val="bg1"/>
                        </a:solidFill>
                      </a:endParaRPr>
                    </a:p>
                  </a:txBody>
                  <a:tcPr anchor="ctr">
                    <a:lnL w="57150" cap="flat" cmpd="sng" algn="ctr">
                      <a:solidFill>
                        <a:schemeClr val="accent5"/>
                      </a:solidFill>
                      <a:prstDash val="solid"/>
                      <a:round/>
                      <a:headEnd type="none" w="med" len="med"/>
                      <a:tailEnd type="none" w="med" len="med"/>
                    </a:lnL>
                    <a:lnR w="57150" cap="flat" cmpd="sng" algn="ctr">
                      <a:solidFill>
                        <a:schemeClr val="accent5"/>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57150" cap="flat" cmpd="sng" algn="ctr">
                      <a:solidFill>
                        <a:schemeClr val="accent5"/>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13.xml><?xml version="1.0" encoding="utf-8"?>
<a:theme xmlns:a="http://schemas.openxmlformats.org/drawingml/2006/main" name="1_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5.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1_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9.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eac25ff7-bb51-4c67-b289-9013749df816"/>
    <ds:schemaRef ds:uri="http://purl.org/dc/terms/"/>
    <ds:schemaRef ds:uri="http://schemas.microsoft.com/office/infopath/2007/PartnerControls"/>
    <ds:schemaRef ds:uri="33156d47-4ed2-41b4-b82d-0bdc41d51c72"/>
    <ds:schemaRef ds:uri="http://www.w3.org/XML/1998/namespace"/>
    <ds:schemaRef ds:uri="http://purl.org/dc/dcmityp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0C2B57B3-0E0E-464C-8B1C-6BD362FB362D}">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1026</TotalTime>
  <Words>3456</Words>
  <Application>Microsoft Office PowerPoint</Application>
  <PresentationFormat>Custom</PresentationFormat>
  <Paragraphs>996</Paragraphs>
  <Slides>29</Slides>
  <Notes>29</Notes>
  <HiddenSlides>0</HiddenSlides>
  <MMClips>0</MMClips>
  <ScaleCrop>false</ScaleCrop>
  <HeadingPairs>
    <vt:vector size="6" baseType="variant">
      <vt:variant>
        <vt:lpstr>Fonts Used</vt:lpstr>
      </vt:variant>
      <vt:variant>
        <vt:i4>10</vt:i4>
      </vt:variant>
      <vt:variant>
        <vt:lpstr>Theme</vt:lpstr>
      </vt:variant>
      <vt:variant>
        <vt:i4>13</vt:i4>
      </vt:variant>
      <vt:variant>
        <vt:lpstr>Slide Titles</vt:lpstr>
      </vt:variant>
      <vt:variant>
        <vt:i4>29</vt:i4>
      </vt:variant>
    </vt:vector>
  </HeadingPairs>
  <TitlesOfParts>
    <vt:vector size="52" baseType="lpstr">
      <vt:lpstr>Noto Sans Symbols</vt:lpstr>
      <vt:lpstr>Questrial</vt:lpstr>
      <vt:lpstr>URWPalladioL-Roma</vt:lpstr>
      <vt:lpstr>Arial</vt:lpstr>
      <vt:lpstr>Cambria Math</vt:lpstr>
      <vt:lpstr>Century Gothic</vt:lpstr>
      <vt:lpstr>Gill Sans MT</vt:lpstr>
      <vt:lpstr>Trebuchet MS</vt:lpstr>
      <vt:lpstr>Wingdings</vt:lpstr>
      <vt:lpstr>Wingdings 3</vt:lpstr>
      <vt:lpstr>Title &amp; Bullet</vt:lpstr>
      <vt:lpstr>1_Title &amp; Bullet</vt:lpstr>
      <vt:lpstr>Gallery</vt:lpstr>
      <vt:lpstr>Theme2</vt:lpstr>
      <vt:lpstr>2_Title &amp; Bullet</vt:lpstr>
      <vt:lpstr>Facet</vt:lpstr>
      <vt:lpstr>1_Gallery</vt:lpstr>
      <vt:lpstr>Theme1</vt:lpstr>
      <vt:lpstr>11_Title &amp; Bullet</vt:lpstr>
      <vt:lpstr>3_Title &amp; Bullet</vt:lpstr>
      <vt:lpstr>4_Title &amp; Bullet</vt:lpstr>
      <vt:lpstr>1_Theme1</vt:lpstr>
      <vt:lpstr>1_Theme2</vt:lpstr>
      <vt:lpstr>Fundamentals of  Deep Learning</vt:lpstr>
      <vt:lpstr>Agenda</vt:lpstr>
      <vt:lpstr>Agenda – Part 3</vt:lpstr>
      <vt:lpstr>Recap of the exercise</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STRIDE</vt:lpstr>
      <vt:lpstr>PowerPoint Presentation</vt:lpstr>
      <vt:lpstr>PowerPoint Presentation</vt:lpstr>
      <vt:lpstr>KERNELS and Neural Networks</vt:lpstr>
      <vt:lpstr>Kernels and Neural Networks</vt:lpstr>
      <vt:lpstr>Kernels and Neural Networks</vt:lpstr>
      <vt:lpstr>Kernels and Neural Networks</vt:lpstr>
      <vt:lpstr>Finding Edges</vt:lpstr>
      <vt:lpstr>Neural Network Perception</vt:lpstr>
      <vt:lpstr>Neural Network Perception</vt:lpstr>
      <vt:lpstr>Other layers in the model</vt:lpstr>
      <vt:lpstr>Max Pooling</vt:lpstr>
      <vt:lpstr>Dropout</vt:lpstr>
      <vt:lpstr>Whole architecture</vt:lpstr>
      <vt:lpstr>Let’s go!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38</cp:revision>
  <dcterms:created xsi:type="dcterms:W3CDTF">2020-10-29T08:22:23Z</dcterms:created>
  <dcterms:modified xsi:type="dcterms:W3CDTF">2021-02-10T04:44:31Z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2020-10-29T08:25:09.2076222Z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